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84" r:id="rId5"/>
    <p:sldId id="282" r:id="rId6"/>
    <p:sldId id="283" r:id="rId7"/>
    <p:sldId id="259" r:id="rId8"/>
    <p:sldId id="286" r:id="rId9"/>
    <p:sldId id="260" r:id="rId10"/>
    <p:sldId id="287" r:id="rId11"/>
    <p:sldId id="261" r:id="rId12"/>
    <p:sldId id="288" r:id="rId13"/>
    <p:sldId id="262" r:id="rId14"/>
    <p:sldId id="289" r:id="rId15"/>
    <p:sldId id="263" r:id="rId16"/>
    <p:sldId id="290" r:id="rId17"/>
    <p:sldId id="264" r:id="rId18"/>
    <p:sldId id="291" r:id="rId19"/>
    <p:sldId id="265" r:id="rId20"/>
    <p:sldId id="266" r:id="rId21"/>
    <p:sldId id="267" r:id="rId22"/>
    <p:sldId id="292" r:id="rId23"/>
    <p:sldId id="268" r:id="rId24"/>
    <p:sldId id="278" r:id="rId25"/>
    <p:sldId id="269" r:id="rId26"/>
    <p:sldId id="270" r:id="rId27"/>
    <p:sldId id="293" r:id="rId28"/>
    <p:sldId id="272" r:id="rId29"/>
    <p:sldId id="273" r:id="rId30"/>
    <p:sldId id="274" r:id="rId31"/>
    <p:sldId id="275" r:id="rId32"/>
    <p:sldId id="276" r:id="rId33"/>
    <p:sldId id="294" r:id="rId34"/>
    <p:sldId id="277" r:id="rId35"/>
    <p:sldId id="295" r:id="rId36"/>
    <p:sldId id="296" r:id="rId37"/>
    <p:sldId id="297" r:id="rId38"/>
    <p:sldId id="298" r:id="rId39"/>
    <p:sldId id="279" r:id="rId40"/>
    <p:sldId id="280" r:id="rId41"/>
    <p:sldId id="281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10/5/2023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AFF1A-3159-393D-CEB2-11FB407B28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ERRORES DE IMPRESION</a:t>
            </a:r>
            <a:endParaRPr lang="es-A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5940F8-4B2A-8C4E-E6B1-D9A5B8DF4A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20499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199B097-51E6-2069-A753-03C26894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Mostrar </a:t>
            </a:r>
            <a:br>
              <a:rPr lang="es-ES" dirty="0"/>
            </a:br>
            <a:r>
              <a:rPr lang="es-ES" dirty="0"/>
              <a:t>impresión 5</a:t>
            </a:r>
            <a:endParaRPr lang="es-AR" dirty="0"/>
          </a:p>
        </p:txBody>
      </p:sp>
      <p:pic>
        <p:nvPicPr>
          <p:cNvPr id="5122" name="Picture 2" descr="Facebook: Terry Crews revivió escena de &quot;¿Y dónde están las rubias&quot; [VIDEO]  | RPP Noticias">
            <a:extLst>
              <a:ext uri="{FF2B5EF4-FFF2-40B4-BE49-F238E27FC236}">
                <a16:creationId xmlns:a16="http://schemas.microsoft.com/office/drawing/2014/main" id="{8FB42E72-B67C-268D-7267-8B836B405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5" r="8583"/>
          <a:stretch/>
        </p:blipFill>
        <p:spPr bwMode="auto">
          <a:xfrm>
            <a:off x="7231225" y="1090612"/>
            <a:ext cx="4739952" cy="352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36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FA514-FE26-697A-77AF-FFA0FFD11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Huecos en la cara superior de las impresiones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E0FE88-C2EB-A178-6283-5A60BB235E2B}"/>
              </a:ext>
            </a:extLst>
          </p:cNvPr>
          <p:cNvSpPr txBox="1"/>
          <p:nvPr/>
        </p:nvSpPr>
        <p:spPr>
          <a:xfrm>
            <a:off x="7178715" y="3014442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1: Pocas capas en la parte superior</a:t>
            </a:r>
            <a:endParaRPr lang="es-AR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079828-663F-253A-D47A-667E13C3867B}"/>
              </a:ext>
            </a:extLst>
          </p:cNvPr>
          <p:cNvSpPr txBox="1"/>
          <p:nvPr/>
        </p:nvSpPr>
        <p:spPr>
          <a:xfrm>
            <a:off x="7178714" y="3813173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2: Porcentaje de relleno muy bajo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F66323B-BD2C-9249-6B8A-644E77428FE8}"/>
              </a:ext>
            </a:extLst>
          </p:cNvPr>
          <p:cNvSpPr txBox="1"/>
          <p:nvPr/>
        </p:nvSpPr>
        <p:spPr>
          <a:xfrm>
            <a:off x="7178714" y="4585839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3: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poca extrusión de filamento</a:t>
            </a:r>
            <a:endParaRPr lang="es-AR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4338" name="Picture 2" descr="Guía de resolución de problemas de impresión 3D – 3D Neworld">
            <a:extLst>
              <a:ext uri="{FF2B5EF4-FFF2-40B4-BE49-F238E27FC236}">
                <a16:creationId xmlns:a16="http://schemas.microsoft.com/office/drawing/2014/main" id="{6D08B681-24BE-F9A0-09F8-50C95AD5A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81"/>
          <a:stretch/>
        </p:blipFill>
        <p:spPr bwMode="auto">
          <a:xfrm>
            <a:off x="604935" y="2272161"/>
            <a:ext cx="5096069" cy="386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88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199B097-51E6-2069-A753-03C26894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Mostrar </a:t>
            </a:r>
            <a:br>
              <a:rPr lang="es-ES" dirty="0"/>
            </a:br>
            <a:r>
              <a:rPr lang="es-ES" dirty="0"/>
              <a:t>impresión 6</a:t>
            </a:r>
            <a:endParaRPr lang="es-AR" dirty="0"/>
          </a:p>
        </p:txBody>
      </p:sp>
      <p:pic>
        <p:nvPicPr>
          <p:cNvPr id="6146" name="Picture 2" descr="Él es Gavin, el niño de los memes de las mil caras">
            <a:extLst>
              <a:ext uri="{FF2B5EF4-FFF2-40B4-BE49-F238E27FC236}">
                <a16:creationId xmlns:a16="http://schemas.microsoft.com/office/drawing/2014/main" id="{6EAB22EE-1523-C3E8-0693-E62D374FF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066" y="1054358"/>
            <a:ext cx="4375487" cy="320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240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FA514-FE26-697A-77AF-FFA0FFD11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Hilos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E0FE88-C2EB-A178-6283-5A60BB235E2B}"/>
              </a:ext>
            </a:extLst>
          </p:cNvPr>
          <p:cNvSpPr txBox="1"/>
          <p:nvPr/>
        </p:nvSpPr>
        <p:spPr>
          <a:xfrm>
            <a:off x="7178715" y="3014442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1: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Retracción de filamento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079828-663F-253A-D47A-667E13C3867B}"/>
              </a:ext>
            </a:extLst>
          </p:cNvPr>
          <p:cNvSpPr txBox="1"/>
          <p:nvPr/>
        </p:nvSpPr>
        <p:spPr>
          <a:xfrm>
            <a:off x="7178714" y="3813173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2: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Temperatura de extrusión demasiado alta</a:t>
            </a:r>
            <a:endParaRPr lang="es-ES" sz="1800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F66323B-BD2C-9249-6B8A-644E77428FE8}"/>
              </a:ext>
            </a:extLst>
          </p:cNvPr>
          <p:cNvSpPr txBox="1"/>
          <p:nvPr/>
        </p:nvSpPr>
        <p:spPr>
          <a:xfrm>
            <a:off x="7178713" y="4657412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3: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Grandes desplazamiento del extrusor</a:t>
            </a:r>
            <a:endParaRPr lang="es-AR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C282FC2-0F68-2AC9-32E9-F9125F04B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70" y="2549741"/>
            <a:ext cx="57340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52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199B097-51E6-2069-A753-03C26894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Mostrar </a:t>
            </a:r>
            <a:br>
              <a:rPr lang="es-ES" dirty="0"/>
            </a:br>
            <a:r>
              <a:rPr lang="es-ES" dirty="0"/>
              <a:t>impresión 7</a:t>
            </a:r>
            <a:endParaRPr lang="es-AR" dirty="0"/>
          </a:p>
        </p:txBody>
      </p:sp>
      <p:pic>
        <p:nvPicPr>
          <p:cNvPr id="13314" name="Picture 2" descr="Qué fue de la vida de los protagonistas de los memes más ...">
            <a:extLst>
              <a:ext uri="{FF2B5EF4-FFF2-40B4-BE49-F238E27FC236}">
                <a16:creationId xmlns:a16="http://schemas.microsoft.com/office/drawing/2014/main" id="{497435E2-4EF5-3AC1-DE86-42C268F4C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314" y="1129003"/>
            <a:ext cx="4646647" cy="309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299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FA514-FE26-697A-77AF-FFA0FFD11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Sobrecalentamiento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E0FE88-C2EB-A178-6283-5A60BB235E2B}"/>
              </a:ext>
            </a:extLst>
          </p:cNvPr>
          <p:cNvSpPr txBox="1"/>
          <p:nvPr/>
        </p:nvSpPr>
        <p:spPr>
          <a:xfrm>
            <a:off x="810002" y="3046526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1: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Refrigeración de capa insuficiente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079828-663F-253A-D47A-667E13C3867B}"/>
              </a:ext>
            </a:extLst>
          </p:cNvPr>
          <p:cNvSpPr txBox="1"/>
          <p:nvPr/>
        </p:nvSpPr>
        <p:spPr>
          <a:xfrm>
            <a:off x="810001" y="3845257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2: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Temperatura demasiado elevada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F66323B-BD2C-9249-6B8A-644E77428FE8}"/>
              </a:ext>
            </a:extLst>
          </p:cNvPr>
          <p:cNvSpPr txBox="1"/>
          <p:nvPr/>
        </p:nvSpPr>
        <p:spPr>
          <a:xfrm>
            <a:off x="810000" y="4689496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3: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Impresiones demasiado rápidas</a:t>
            </a:r>
            <a:endParaRPr lang="es-AR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96394D0-3964-E60A-E094-63DE3077C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948" y="2389320"/>
            <a:ext cx="57340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08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199B097-51E6-2069-A753-03C26894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Mostrar </a:t>
            </a:r>
            <a:br>
              <a:rPr lang="es-ES" dirty="0"/>
            </a:br>
            <a:r>
              <a:rPr lang="es-ES" dirty="0"/>
              <a:t>impresión 8</a:t>
            </a:r>
            <a:endParaRPr lang="es-AR" dirty="0"/>
          </a:p>
        </p:txBody>
      </p:sp>
      <p:pic>
        <p:nvPicPr>
          <p:cNvPr id="12290" name="Picture 2" descr="Fue uno de los memes más famosos del mundo y ahora es una ...">
            <a:extLst>
              <a:ext uri="{FF2B5EF4-FFF2-40B4-BE49-F238E27FC236}">
                <a16:creationId xmlns:a16="http://schemas.microsoft.com/office/drawing/2014/main" id="{F135C38A-89EB-77D0-DA41-1F53CA944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7" r="32194"/>
          <a:stretch/>
        </p:blipFill>
        <p:spPr bwMode="auto">
          <a:xfrm>
            <a:off x="7445951" y="1007706"/>
            <a:ext cx="4311887" cy="439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913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FA514-FE26-697A-77AF-FFA0FFD11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Desplazamiento de capas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E0FE88-C2EB-A178-6283-5A60BB235E2B}"/>
              </a:ext>
            </a:extLst>
          </p:cNvPr>
          <p:cNvSpPr txBox="1"/>
          <p:nvPr/>
        </p:nvSpPr>
        <p:spPr>
          <a:xfrm>
            <a:off x="810002" y="3046526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1: El </a:t>
            </a:r>
            <a:r>
              <a:rPr lang="es-ES" sz="1800" b="0" i="0" u="none" strike="noStrike" dirty="0" err="1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hotend</a:t>
            </a:r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se desplaza a una velocidad demasiado elevada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079828-663F-253A-D47A-667E13C3867B}"/>
              </a:ext>
            </a:extLst>
          </p:cNvPr>
          <p:cNvSpPr txBox="1"/>
          <p:nvPr/>
        </p:nvSpPr>
        <p:spPr>
          <a:xfrm>
            <a:off x="810001" y="3845257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2: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Mecánica o electrónica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D2E26D0-D2CA-8469-638A-DE6595899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948" y="2522634"/>
            <a:ext cx="57340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82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199B097-51E6-2069-A753-03C26894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Mostrar </a:t>
            </a:r>
            <a:br>
              <a:rPr lang="es-ES" dirty="0"/>
            </a:br>
            <a:r>
              <a:rPr lang="es-ES" dirty="0"/>
              <a:t>impresión 9</a:t>
            </a:r>
            <a:endParaRPr lang="es-AR" dirty="0"/>
          </a:p>
        </p:txBody>
      </p:sp>
      <p:pic>
        <p:nvPicPr>
          <p:cNvPr id="11266" name="Picture 2" descr="Los mejores memes de la historia y cuándo usarlos">
            <a:extLst>
              <a:ext uri="{FF2B5EF4-FFF2-40B4-BE49-F238E27FC236}">
                <a16:creationId xmlns:a16="http://schemas.microsoft.com/office/drawing/2014/main" id="{7752B878-6876-9731-346F-0BEDE85D8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372" y="903530"/>
            <a:ext cx="3947265" cy="393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15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FA514-FE26-697A-77AF-FFA0FFD11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Filamento mordido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E0FE88-C2EB-A178-6283-5A60BB235E2B}"/>
              </a:ext>
            </a:extLst>
          </p:cNvPr>
          <p:cNvSpPr txBox="1"/>
          <p:nvPr/>
        </p:nvSpPr>
        <p:spPr>
          <a:xfrm>
            <a:off x="810002" y="3046526"/>
            <a:ext cx="3967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1: La presión ejercida en el filamento sobre el motor no es correcta.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079828-663F-253A-D47A-667E13C3867B}"/>
              </a:ext>
            </a:extLst>
          </p:cNvPr>
          <p:cNvSpPr txBox="1"/>
          <p:nvPr/>
        </p:nvSpPr>
        <p:spPr>
          <a:xfrm>
            <a:off x="810001" y="4247730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2: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Temperatura de extrusión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58644D5-2A11-4808-199D-6B52BF7A91ED}"/>
              </a:ext>
            </a:extLst>
          </p:cNvPr>
          <p:cNvSpPr txBox="1"/>
          <p:nvPr/>
        </p:nvSpPr>
        <p:spPr>
          <a:xfrm>
            <a:off x="810001" y="4894936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3: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Alta velocidad de extrusión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6741330-6BFE-E7AB-63A6-37F5C3EE129E}"/>
              </a:ext>
            </a:extLst>
          </p:cNvPr>
          <p:cNvSpPr txBox="1"/>
          <p:nvPr/>
        </p:nvSpPr>
        <p:spPr>
          <a:xfrm>
            <a:off x="810000" y="5542142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4</a:t>
            </a:r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Diámetro de boquilla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1BB37B0-6F07-9420-C993-7A0EEC784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632" y="2337967"/>
            <a:ext cx="57340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12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A10F65-9382-7C7A-5F5C-1770B0DC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 </a:t>
            </a:r>
            <a:r>
              <a:rPr lang="en-US" dirty="0" err="1"/>
              <a:t>inicio</a:t>
            </a:r>
            <a:r>
              <a:rPr lang="en-US" dirty="0"/>
              <a:t> de la </a:t>
            </a:r>
            <a:r>
              <a:rPr lang="en-US" dirty="0" err="1"/>
              <a:t>impresión</a:t>
            </a:r>
            <a:r>
              <a:rPr lang="en-US" dirty="0"/>
              <a:t> no </a:t>
            </a:r>
            <a:r>
              <a:rPr lang="en-US" dirty="0" err="1"/>
              <a:t>extruye</a:t>
            </a:r>
            <a:endParaRPr lang="es-A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1CFA80-0A13-19CC-8D65-C52F130A7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571" y="2358993"/>
            <a:ext cx="57340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CA8E3D8-1790-A982-FDD2-73C990C26DF6}"/>
              </a:ext>
            </a:extLst>
          </p:cNvPr>
          <p:cNvSpPr txBox="1"/>
          <p:nvPr/>
        </p:nvSpPr>
        <p:spPr>
          <a:xfrm>
            <a:off x="810000" y="2789853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1: El extrusor no saca plástico al comenzar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impresión</a:t>
            </a:r>
            <a:endParaRPr lang="es-AR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9735601-6127-7D93-ECA8-60608E1079BF}"/>
              </a:ext>
            </a:extLst>
          </p:cNvPr>
          <p:cNvSpPr txBox="1"/>
          <p:nvPr/>
        </p:nvSpPr>
        <p:spPr>
          <a:xfrm>
            <a:off x="809999" y="3588584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2: </a:t>
            </a:r>
            <a:r>
              <a:rPr lang="es-ES" sz="1800" b="0" i="0" u="none" strike="noStrike" dirty="0" err="1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Nozzle</a:t>
            </a:r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demasiado cerca de la cama caliente</a:t>
            </a:r>
            <a:endParaRPr lang="es-AR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D676CD7-EBD9-6954-5DDF-95CE6B8AD4F6}"/>
              </a:ext>
            </a:extLst>
          </p:cNvPr>
          <p:cNvSpPr txBox="1"/>
          <p:nvPr/>
        </p:nvSpPr>
        <p:spPr>
          <a:xfrm>
            <a:off x="809999" y="4361250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3: El motor de mueve pero no sale filamento</a:t>
            </a:r>
            <a:endParaRPr lang="es-AR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FB02726-EAE4-1833-D1CB-ADC8B57E81C0}"/>
              </a:ext>
            </a:extLst>
          </p:cNvPr>
          <p:cNvSpPr txBox="1"/>
          <p:nvPr/>
        </p:nvSpPr>
        <p:spPr>
          <a:xfrm>
            <a:off x="809999" y="5133916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4: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El extrusor está obstruido</a:t>
            </a:r>
            <a:endParaRPr lang="es-AR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61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D73274-AA4D-3872-72D9-F2600BE6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Atasco del extrusor</a:t>
            </a:r>
            <a:endParaRPr lang="es-AR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E80CBC1-6D8F-0D49-776F-83B0D93DA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433638"/>
            <a:ext cx="57340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5971F96-ACDA-6C7B-31C1-A573A8C3AA8D}"/>
              </a:ext>
            </a:extLst>
          </p:cNvPr>
          <p:cNvSpPr txBox="1"/>
          <p:nvPr/>
        </p:nvSpPr>
        <p:spPr>
          <a:xfrm>
            <a:off x="7414725" y="2854021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1: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Temperatura de extrusión incorrecta</a:t>
            </a:r>
            <a:endParaRPr lang="es-ES" sz="1800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35C854-18CC-1B9B-899E-A46FF177A6F4}"/>
              </a:ext>
            </a:extLst>
          </p:cNvPr>
          <p:cNvSpPr txBox="1"/>
          <p:nvPr/>
        </p:nvSpPr>
        <p:spPr>
          <a:xfrm>
            <a:off x="7414723" y="3917163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2: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Segmento de filamento defectuoso</a:t>
            </a:r>
          </a:p>
        </p:txBody>
      </p:sp>
    </p:spTree>
    <p:extLst>
      <p:ext uri="{BB962C8B-B14F-4D97-AF65-F5344CB8AC3E}">
        <p14:creationId xmlns:p14="http://schemas.microsoft.com/office/powerpoint/2010/main" val="37800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6E1A6-CB50-67C4-F499-7DADA346A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447188"/>
            <a:ext cx="10964905" cy="970450"/>
          </a:xfrm>
        </p:spPr>
        <p:txBody>
          <a:bodyPr/>
          <a:lstStyle/>
          <a:p>
            <a:r>
              <a:rPr lang="es-ES" dirty="0"/>
              <a:t>Deja de extruir plástico a media impresión</a:t>
            </a:r>
            <a:endParaRPr lang="es-AR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96029D6-EE96-3132-3752-77E8A7020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99" y="2449680"/>
            <a:ext cx="57340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B79ACC1-6052-D239-3EF9-DC264C3924D8}"/>
              </a:ext>
            </a:extLst>
          </p:cNvPr>
          <p:cNvSpPr txBox="1"/>
          <p:nvPr/>
        </p:nvSpPr>
        <p:spPr>
          <a:xfrm>
            <a:off x="7274968" y="2402294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1: Nos hemos quedado sin filamento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663C13F-0ED2-432D-EAAD-3495F88CB823}"/>
              </a:ext>
            </a:extLst>
          </p:cNvPr>
          <p:cNvSpPr txBox="1"/>
          <p:nvPr/>
        </p:nvSpPr>
        <p:spPr>
          <a:xfrm>
            <a:off x="7274967" y="3151701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2: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Tubo PTFE deteriorado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CDA1AD7-06FA-047A-17F8-085534C69CC1}"/>
              </a:ext>
            </a:extLst>
          </p:cNvPr>
          <p:cNvSpPr txBox="1"/>
          <p:nvPr/>
        </p:nvSpPr>
        <p:spPr>
          <a:xfrm>
            <a:off x="7274966" y="3723893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3: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Filamento mordido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E00B8AC-6155-3F7C-BA01-14941E0BA039}"/>
              </a:ext>
            </a:extLst>
          </p:cNvPr>
          <p:cNvSpPr txBox="1"/>
          <p:nvPr/>
        </p:nvSpPr>
        <p:spPr>
          <a:xfrm>
            <a:off x="7274966" y="4297655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4</a:t>
            </a:r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Sobrecalentamiento de motor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F180DF0-D1B7-C43B-1717-3CFD024F0B5F}"/>
              </a:ext>
            </a:extLst>
          </p:cNvPr>
          <p:cNvSpPr txBox="1"/>
          <p:nvPr/>
        </p:nvSpPr>
        <p:spPr>
          <a:xfrm>
            <a:off x="7274965" y="5031714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5: Presión insuficiente en el extrusor</a:t>
            </a:r>
            <a:endParaRPr lang="es-AR" sz="1800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7C233B9-4652-95CA-8340-4F35B643C409}"/>
              </a:ext>
            </a:extLst>
          </p:cNvPr>
          <p:cNvSpPr txBox="1"/>
          <p:nvPr/>
        </p:nvSpPr>
        <p:spPr>
          <a:xfrm>
            <a:off x="7274965" y="5678045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6</a:t>
            </a:r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Mal bobinado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8CEBF6F-F950-E679-D4F3-95AA168FABCE}"/>
              </a:ext>
            </a:extLst>
          </p:cNvPr>
          <p:cNvSpPr txBox="1"/>
          <p:nvPr/>
        </p:nvSpPr>
        <p:spPr>
          <a:xfrm>
            <a:off x="7274965" y="6084539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7</a:t>
            </a:r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s-AR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Exceso de retracción</a:t>
            </a:r>
            <a:endParaRPr lang="es-AR" sz="1800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22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199B097-51E6-2069-A753-03C26894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Mostrar </a:t>
            </a:r>
            <a:br>
              <a:rPr lang="es-ES" dirty="0"/>
            </a:br>
            <a:r>
              <a:rPr lang="es-ES" dirty="0"/>
              <a:t>impresión 10</a:t>
            </a:r>
            <a:endParaRPr lang="es-AR" dirty="0"/>
          </a:p>
        </p:txBody>
      </p:sp>
      <p:pic>
        <p:nvPicPr>
          <p:cNvPr id="10244" name="Picture 4" descr="Así lucen ahora estos niños de los memes más populares | Telediario México">
            <a:extLst>
              <a:ext uri="{FF2B5EF4-FFF2-40B4-BE49-F238E27FC236}">
                <a16:creationId xmlns:a16="http://schemas.microsoft.com/office/drawing/2014/main" id="{7A43EC54-B6F0-98DB-F02D-9780D41D9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4" t="6803" r="18458" b="8707"/>
          <a:stretch/>
        </p:blipFill>
        <p:spPr bwMode="auto">
          <a:xfrm>
            <a:off x="7305869" y="746449"/>
            <a:ext cx="4545526" cy="432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904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71AD13-8779-D934-F782-019262446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correctamente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relleno</a:t>
            </a:r>
            <a:endParaRPr lang="es-AR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4709D4D-D84D-C4DE-0D64-05D4049CA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591287"/>
            <a:ext cx="57340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133FD46-0032-198E-A929-F0807E95A9BA}"/>
              </a:ext>
            </a:extLst>
          </p:cNvPr>
          <p:cNvSpPr txBox="1"/>
          <p:nvPr/>
        </p:nvSpPr>
        <p:spPr>
          <a:xfrm>
            <a:off x="7274967" y="2847595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1: Exceso de velocidad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impresión</a:t>
            </a:r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de relleno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1C0C8A3-904F-5EC7-1B4D-F8129A704C28}"/>
              </a:ext>
            </a:extLst>
          </p:cNvPr>
          <p:cNvSpPr txBox="1"/>
          <p:nvPr/>
        </p:nvSpPr>
        <p:spPr>
          <a:xfrm>
            <a:off x="7274967" y="3854718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2: Relleno incorrecto para el tipo de impresión</a:t>
            </a:r>
            <a:endParaRPr lang="es-AR" sz="1800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9293A05-7E37-7EB8-026D-2E3CBDCC9F0A}"/>
              </a:ext>
            </a:extLst>
          </p:cNvPr>
          <p:cNvSpPr txBox="1"/>
          <p:nvPr/>
        </p:nvSpPr>
        <p:spPr>
          <a:xfrm>
            <a:off x="7274967" y="4923883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3: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Poco flujo de plástico</a:t>
            </a:r>
          </a:p>
        </p:txBody>
      </p:sp>
    </p:spTree>
    <p:extLst>
      <p:ext uri="{BB962C8B-B14F-4D97-AF65-F5344CB8AC3E}">
        <p14:creationId xmlns:p14="http://schemas.microsoft.com/office/powerpoint/2010/main" val="281761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D3874-785F-1EE0-9485-AB0D124C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Borrones</a:t>
            </a:r>
            <a:r>
              <a:rPr lang="en-US" dirty="0"/>
              <a:t> de pl</a:t>
            </a:r>
            <a:r>
              <a:rPr lang="es-ES" dirty="0"/>
              <a:t>á</a:t>
            </a:r>
            <a:r>
              <a:rPr lang="en-US" dirty="0" err="1"/>
              <a:t>stico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pieza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FB5DEE2-A786-E274-7C76-17E346D8D066}"/>
              </a:ext>
            </a:extLst>
          </p:cNvPr>
          <p:cNvSpPr txBox="1"/>
          <p:nvPr/>
        </p:nvSpPr>
        <p:spPr>
          <a:xfrm>
            <a:off x="922295" y="3151947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1: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Baja retracción de filamento</a:t>
            </a:r>
            <a:endParaRPr lang="es-ES" sz="1800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A3F6E4D-4CAC-5F8A-900E-88E845AF32AC}"/>
              </a:ext>
            </a:extLst>
          </p:cNvPr>
          <p:cNvSpPr txBox="1"/>
          <p:nvPr/>
        </p:nvSpPr>
        <p:spPr>
          <a:xfrm>
            <a:off x="922295" y="4327490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2: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Exceso de temperatura de </a:t>
            </a:r>
            <a:r>
              <a:rPr lang="es-AR" sz="1800" b="0" i="0" u="none" strike="noStrike" dirty="0" err="1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Hotend</a:t>
            </a:r>
            <a:endParaRPr lang="es-AR" sz="1800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BB2CA6D-1405-4F7E-FCB0-7062B66C5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085" y="2417727"/>
            <a:ext cx="57340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66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D3874-785F-1EE0-9485-AB0D124C9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95" y="447188"/>
            <a:ext cx="11550316" cy="970450"/>
          </a:xfrm>
        </p:spPr>
        <p:txBody>
          <a:bodyPr/>
          <a:lstStyle/>
          <a:p>
            <a:r>
              <a:rPr lang="en-US" dirty="0" err="1"/>
              <a:t>Huecos</a:t>
            </a:r>
            <a:r>
              <a:rPr lang="en-US" dirty="0"/>
              <a:t> entre </a:t>
            </a:r>
            <a:r>
              <a:rPr lang="en-US" dirty="0" err="1"/>
              <a:t>el</a:t>
            </a:r>
            <a:r>
              <a:rPr lang="en-US" dirty="0"/>
              <a:t> relleno y la </a:t>
            </a:r>
            <a:r>
              <a:rPr lang="en-US" dirty="0" err="1"/>
              <a:t>superficie</a:t>
            </a:r>
            <a:r>
              <a:rPr lang="en-US" dirty="0"/>
              <a:t> exterior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FB5DEE2-A786-E274-7C76-17E346D8D066}"/>
              </a:ext>
            </a:extLst>
          </p:cNvPr>
          <p:cNvSpPr txBox="1"/>
          <p:nvPr/>
        </p:nvSpPr>
        <p:spPr>
          <a:xfrm>
            <a:off x="986461" y="2967335"/>
            <a:ext cx="3967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1: No hay suficiente solapamiento entre el perímetro y el relleno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A3F6E4D-4CAC-5F8A-900E-88E845AF32AC}"/>
              </a:ext>
            </a:extLst>
          </p:cNvPr>
          <p:cNvSpPr txBox="1"/>
          <p:nvPr/>
        </p:nvSpPr>
        <p:spPr>
          <a:xfrm>
            <a:off x="986461" y="4310280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2: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Velocidad elevada de impresión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81CF891-EFAD-2467-0468-6A3522E95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543" y="2402294"/>
            <a:ext cx="57340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48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D3874-785F-1EE0-9485-AB0D124C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Warping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FB5DEE2-A786-E274-7C76-17E346D8D066}"/>
              </a:ext>
            </a:extLst>
          </p:cNvPr>
          <p:cNvSpPr txBox="1"/>
          <p:nvPr/>
        </p:nvSpPr>
        <p:spPr>
          <a:xfrm>
            <a:off x="986460" y="3059668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1: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Uso de ABS normal</a:t>
            </a:r>
            <a:endParaRPr lang="es-ES" sz="1800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A3F6E4D-4CAC-5F8A-900E-88E845AF32AC}"/>
              </a:ext>
            </a:extLst>
          </p:cNvPr>
          <p:cNvSpPr txBox="1"/>
          <p:nvPr/>
        </p:nvSpPr>
        <p:spPr>
          <a:xfrm>
            <a:off x="986461" y="3953742"/>
            <a:ext cx="3967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2: Se despega durante las primeras capas</a:t>
            </a:r>
          </a:p>
          <a:p>
            <a:endParaRPr lang="es-AR" sz="1800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E3E42FB-CDFA-1CE7-FDBE-4BD32A32C096}"/>
              </a:ext>
            </a:extLst>
          </p:cNvPr>
          <p:cNvSpPr txBox="1"/>
          <p:nvPr/>
        </p:nvSpPr>
        <p:spPr>
          <a:xfrm>
            <a:off x="986462" y="5119651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3: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Corrientes de aire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3D961BE-5EF3-1261-2725-C412BBD3D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948" y="2268344"/>
            <a:ext cx="57340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80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199B097-51E6-2069-A753-03C26894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Mostrar </a:t>
            </a:r>
            <a:br>
              <a:rPr lang="es-ES" dirty="0"/>
            </a:br>
            <a:r>
              <a:rPr lang="es-ES" dirty="0"/>
              <a:t>impresión 11</a:t>
            </a:r>
            <a:endParaRPr lang="es-AR" dirty="0"/>
          </a:p>
        </p:txBody>
      </p:sp>
      <p:pic>
        <p:nvPicPr>
          <p:cNvPr id="9218" name="Picture 2" descr="25 memes que han marcado la década de 2010 a 2019">
            <a:extLst>
              <a:ext uri="{FF2B5EF4-FFF2-40B4-BE49-F238E27FC236}">
                <a16:creationId xmlns:a16="http://schemas.microsoft.com/office/drawing/2014/main" id="{068BDCEE-8EFF-FE26-F201-2303343E3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52791" y="1013768"/>
            <a:ext cx="3299928" cy="378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628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D3874-785F-1EE0-9485-AB0D124C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Cicatrices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capa</a:t>
            </a:r>
            <a:r>
              <a:rPr lang="en-US" dirty="0"/>
              <a:t> superior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FB5DEE2-A786-E274-7C76-17E346D8D066}"/>
              </a:ext>
            </a:extLst>
          </p:cNvPr>
          <p:cNvSpPr txBox="1"/>
          <p:nvPr/>
        </p:nvSpPr>
        <p:spPr>
          <a:xfrm>
            <a:off x="7194757" y="3429000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1: Demasiado plástico durante 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la impresión</a:t>
            </a:r>
            <a:endParaRPr lang="es-ES" sz="1800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A3F6E4D-4CAC-5F8A-900E-88E845AF32AC}"/>
              </a:ext>
            </a:extLst>
          </p:cNvPr>
          <p:cNvSpPr txBox="1"/>
          <p:nvPr/>
        </p:nvSpPr>
        <p:spPr>
          <a:xfrm>
            <a:off x="7082462" y="4579384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2: Recorre de un punto a otro sobre la superficie</a:t>
            </a:r>
            <a:endParaRPr lang="es-AR" sz="1800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388" name="Picture 4" descr="Problemas de impresión 3D: Guía visual de consultas frecuentes">
            <a:extLst>
              <a:ext uri="{FF2B5EF4-FFF2-40B4-BE49-F238E27FC236}">
                <a16:creationId xmlns:a16="http://schemas.microsoft.com/office/drawing/2014/main" id="{76D4E230-0F96-25CB-A601-F2F7645CF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699" y="2278616"/>
            <a:ext cx="4058945" cy="405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28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D3874-785F-1EE0-9485-AB0D124C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Ondulaciones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laterales</a:t>
            </a:r>
            <a:r>
              <a:rPr lang="en-US" dirty="0"/>
              <a:t> de la </a:t>
            </a:r>
            <a:r>
              <a:rPr lang="en-US" dirty="0" err="1"/>
              <a:t>pieza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FB5DEE2-A786-E274-7C76-17E346D8D066}"/>
              </a:ext>
            </a:extLst>
          </p:cNvPr>
          <p:cNvSpPr txBox="1"/>
          <p:nvPr/>
        </p:nvSpPr>
        <p:spPr>
          <a:xfrm>
            <a:off x="7258925" y="3668315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1: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Eje Z desajustado</a:t>
            </a:r>
            <a:endParaRPr lang="es-ES" sz="1800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16B17D3C-A863-F3B4-43DB-C451E567E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404884"/>
            <a:ext cx="57340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10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80B8CF-CC4C-616A-E6F7-135CFA179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capa</a:t>
            </a:r>
            <a:r>
              <a:rPr lang="en-US" dirty="0"/>
              <a:t> no se </a:t>
            </a:r>
            <a:r>
              <a:rPr lang="en-US" dirty="0" err="1"/>
              <a:t>pega</a:t>
            </a:r>
            <a:r>
              <a:rPr lang="en-US" dirty="0"/>
              <a:t> a la base</a:t>
            </a:r>
            <a:endParaRPr lang="es-A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C349DF-D62A-CE6E-F64C-753A1FE5B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64" y="2433638"/>
            <a:ext cx="57340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D03467-F50E-26DC-28E5-62C93D0D1B24}"/>
              </a:ext>
            </a:extLst>
          </p:cNvPr>
          <p:cNvSpPr txBox="1"/>
          <p:nvPr/>
        </p:nvSpPr>
        <p:spPr>
          <a:xfrm>
            <a:off x="810000" y="2789853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1: El </a:t>
            </a:r>
            <a:r>
              <a:rPr lang="es-ES" sz="1800" b="0" i="0" u="none" strike="noStrike" dirty="0" err="1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nozzle</a:t>
            </a:r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esta separado de la cama caliente</a:t>
            </a:r>
            <a:endParaRPr lang="es-AR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DA83D93-FFD8-77C6-E0EF-56D28ACC469D}"/>
              </a:ext>
            </a:extLst>
          </p:cNvPr>
          <p:cNvSpPr txBox="1"/>
          <p:nvPr/>
        </p:nvSpPr>
        <p:spPr>
          <a:xfrm>
            <a:off x="809999" y="3588584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2: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Impresión</a:t>
            </a:r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de la primera capa demasiado rápida</a:t>
            </a:r>
            <a:endParaRPr lang="es-AR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3D132C4-B551-1B9B-E4C6-991056303377}"/>
              </a:ext>
            </a:extLst>
          </p:cNvPr>
          <p:cNvSpPr txBox="1"/>
          <p:nvPr/>
        </p:nvSpPr>
        <p:spPr>
          <a:xfrm>
            <a:off x="809999" y="4361250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3: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Temperatura y refrigeración</a:t>
            </a:r>
            <a:endParaRPr lang="es-AR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FDD2A74-1B03-6439-E9AA-0EE20696E282}"/>
              </a:ext>
            </a:extLst>
          </p:cNvPr>
          <p:cNvSpPr txBox="1"/>
          <p:nvPr/>
        </p:nvSpPr>
        <p:spPr>
          <a:xfrm>
            <a:off x="809999" y="4856917"/>
            <a:ext cx="412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4: Deshabilitado </a:t>
            </a:r>
            <a:r>
              <a:rPr lang="es-AR" sz="1800" b="0" i="0" u="none" strike="noStrike" dirty="0" err="1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Brims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o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sz="1800" b="0" i="0" u="none" strike="noStrike" dirty="0" err="1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Rafts</a:t>
            </a:r>
            <a:endParaRPr lang="es-AR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99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D3874-785F-1EE0-9485-AB0D124C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Desajuste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impresión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FB5DEE2-A786-E274-7C76-17E346D8D066}"/>
              </a:ext>
            </a:extLst>
          </p:cNvPr>
          <p:cNvSpPr txBox="1"/>
          <p:nvPr/>
        </p:nvSpPr>
        <p:spPr>
          <a:xfrm>
            <a:off x="7082462" y="2354168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1: Nos hemos quedado sin filamento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A3F6E4D-4CAC-5F8A-900E-88E845AF32AC}"/>
              </a:ext>
            </a:extLst>
          </p:cNvPr>
          <p:cNvSpPr txBox="1"/>
          <p:nvPr/>
        </p:nvSpPr>
        <p:spPr>
          <a:xfrm>
            <a:off x="7082462" y="3231847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2: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Tubo PTFE deteriorado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E3E42FB-CDFA-1CE7-FDBE-4BD32A32C096}"/>
              </a:ext>
            </a:extLst>
          </p:cNvPr>
          <p:cNvSpPr txBox="1"/>
          <p:nvPr/>
        </p:nvSpPr>
        <p:spPr>
          <a:xfrm>
            <a:off x="7082461" y="3945315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3: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Filamento mordido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E3A8A54-C193-93E3-0E8A-54622A738271}"/>
              </a:ext>
            </a:extLst>
          </p:cNvPr>
          <p:cNvSpPr txBox="1"/>
          <p:nvPr/>
        </p:nvSpPr>
        <p:spPr>
          <a:xfrm>
            <a:off x="7082461" y="4720367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4</a:t>
            </a:r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Sobrecalentamiento de motor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0ACD8A0-EE59-A00B-A75B-82F82079BF6A}"/>
              </a:ext>
            </a:extLst>
          </p:cNvPr>
          <p:cNvSpPr txBox="1"/>
          <p:nvPr/>
        </p:nvSpPr>
        <p:spPr>
          <a:xfrm>
            <a:off x="7082461" y="5576302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5: Presión insuficiente en el extrusor</a:t>
            </a:r>
            <a:endParaRPr lang="es-AR" sz="1800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BFD322AC-CD87-B6FF-1875-E56D36263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404884"/>
            <a:ext cx="57340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7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D3874-785F-1EE0-9485-AB0D124C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Falta de relleno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paredes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FB5DEE2-A786-E274-7C76-17E346D8D066}"/>
              </a:ext>
            </a:extLst>
          </p:cNvPr>
          <p:cNvSpPr txBox="1"/>
          <p:nvPr/>
        </p:nvSpPr>
        <p:spPr>
          <a:xfrm>
            <a:off x="1002503" y="3553000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1: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Falta de relleno</a:t>
            </a:r>
            <a:endParaRPr lang="es-ES" sz="1800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A3F6E4D-4CAC-5F8A-900E-88E845AF32AC}"/>
              </a:ext>
            </a:extLst>
          </p:cNvPr>
          <p:cNvSpPr txBox="1"/>
          <p:nvPr/>
        </p:nvSpPr>
        <p:spPr>
          <a:xfrm>
            <a:off x="1002503" y="4703395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2: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Anchura de perímetros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E3EC4E05-F4C8-BF0D-EE0E-B01746313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627" y="2408397"/>
            <a:ext cx="57340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24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D3874-785F-1EE0-9485-AB0D124C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Separación</a:t>
            </a:r>
            <a:r>
              <a:rPr lang="en-US" dirty="0"/>
              <a:t> de </a:t>
            </a:r>
            <a:r>
              <a:rPr lang="en-US" dirty="0" err="1"/>
              <a:t>capas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FB5DEE2-A786-E274-7C76-17E346D8D066}"/>
              </a:ext>
            </a:extLst>
          </p:cNvPr>
          <p:cNvSpPr txBox="1"/>
          <p:nvPr/>
        </p:nvSpPr>
        <p:spPr>
          <a:xfrm>
            <a:off x="1002503" y="2759024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1: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Altura de capa demasiado alta</a:t>
            </a:r>
            <a:endParaRPr lang="es-ES" sz="1800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A3F6E4D-4CAC-5F8A-900E-88E845AF32AC}"/>
              </a:ext>
            </a:extLst>
          </p:cNvPr>
          <p:cNvSpPr txBox="1"/>
          <p:nvPr/>
        </p:nvSpPr>
        <p:spPr>
          <a:xfrm>
            <a:off x="1002503" y="3730952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2: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Imprimir a temperatura demasiado baja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E3E42FB-CDFA-1CE7-FDBE-4BD32A32C096}"/>
              </a:ext>
            </a:extLst>
          </p:cNvPr>
          <p:cNvSpPr txBox="1"/>
          <p:nvPr/>
        </p:nvSpPr>
        <p:spPr>
          <a:xfrm>
            <a:off x="1002504" y="4919557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3: Velocidad del ventilador de capa muy elevada</a:t>
            </a:r>
            <a:endParaRPr lang="es-AR" sz="1800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27D450FE-2F10-C0F2-F9DE-0F6B36B05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881" y="2408397"/>
            <a:ext cx="57340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66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199B097-51E6-2069-A753-03C26894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Mostrar </a:t>
            </a:r>
            <a:br>
              <a:rPr lang="es-ES" dirty="0"/>
            </a:br>
            <a:r>
              <a:rPr lang="es-ES" dirty="0"/>
              <a:t>impresión 12</a:t>
            </a:r>
            <a:endParaRPr lang="es-AR" dirty="0"/>
          </a:p>
        </p:txBody>
      </p:sp>
      <p:pic>
        <p:nvPicPr>
          <p:cNvPr id="8194" name="Picture 2" descr="Como se ven hoy los protagonistas de los memes más famosos de la web | Nick  Young, Kombucha Girl, Mala suerte Brian">
            <a:extLst>
              <a:ext uri="{FF2B5EF4-FFF2-40B4-BE49-F238E27FC236}">
                <a16:creationId xmlns:a16="http://schemas.microsoft.com/office/drawing/2014/main" id="{6C60A001-F484-5D12-3EAD-C1033E29F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7" r="19014"/>
          <a:stretch/>
        </p:blipFill>
        <p:spPr bwMode="auto">
          <a:xfrm>
            <a:off x="7636762" y="797250"/>
            <a:ext cx="3704253" cy="436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810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D3874-785F-1EE0-9485-AB0D124C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Exceso</a:t>
            </a:r>
            <a:r>
              <a:rPr lang="en-US" dirty="0"/>
              <a:t> de </a:t>
            </a:r>
            <a:r>
              <a:rPr lang="en-US" dirty="0" err="1"/>
              <a:t>plástico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forma de </a:t>
            </a:r>
            <a:r>
              <a:rPr lang="en-US" dirty="0" err="1"/>
              <a:t>gota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FB5DEE2-A786-E274-7C76-17E346D8D066}"/>
              </a:ext>
            </a:extLst>
          </p:cNvPr>
          <p:cNvSpPr txBox="1"/>
          <p:nvPr/>
        </p:nvSpPr>
        <p:spPr>
          <a:xfrm>
            <a:off x="1002504" y="3429000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1: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Elementos del </a:t>
            </a:r>
            <a:r>
              <a:rPr lang="es-AR" sz="1800" b="0" i="0" u="none" strike="noStrike" dirty="0" err="1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Hotend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sueltos</a:t>
            </a:r>
            <a:endParaRPr lang="es-ES" sz="1800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6C6C3D44-6AD1-D0AE-9592-88DAD30B9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948" y="2408397"/>
            <a:ext cx="57340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51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D3874-785F-1EE0-9485-AB0D124C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Quedó</a:t>
            </a:r>
            <a:r>
              <a:rPr lang="en-US" dirty="0"/>
              <a:t> </a:t>
            </a:r>
            <a:r>
              <a:rPr lang="en-US" dirty="0" err="1"/>
              <a:t>pegada</a:t>
            </a:r>
            <a:r>
              <a:rPr lang="en-US" dirty="0"/>
              <a:t> la </a:t>
            </a:r>
            <a:r>
              <a:rPr lang="en-US" dirty="0" err="1"/>
              <a:t>pieza</a:t>
            </a:r>
            <a:r>
              <a:rPr lang="en-US" dirty="0"/>
              <a:t> </a:t>
            </a:r>
            <a:r>
              <a:rPr lang="en-US" dirty="0" err="1"/>
              <a:t>articulada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FB5DEE2-A786-E274-7C76-17E346D8D066}"/>
              </a:ext>
            </a:extLst>
          </p:cNvPr>
          <p:cNvSpPr txBox="1"/>
          <p:nvPr/>
        </p:nvSpPr>
        <p:spPr>
          <a:xfrm>
            <a:off x="7082462" y="2354168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1: Demasiado flujo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A3F6E4D-4CAC-5F8A-900E-88E845AF32AC}"/>
              </a:ext>
            </a:extLst>
          </p:cNvPr>
          <p:cNvSpPr txBox="1"/>
          <p:nvPr/>
        </p:nvSpPr>
        <p:spPr>
          <a:xfrm>
            <a:off x="7082460" y="3613863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2: Pasos/mm del extrusor mal regulado</a:t>
            </a:r>
            <a:endParaRPr lang="es-AR" sz="1800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E3E42FB-CDFA-1CE7-FDBE-4BD32A32C096}"/>
              </a:ext>
            </a:extLst>
          </p:cNvPr>
          <p:cNvSpPr txBox="1"/>
          <p:nvPr/>
        </p:nvSpPr>
        <p:spPr>
          <a:xfrm>
            <a:off x="7082461" y="4923883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3: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Expansión horizontal alta</a:t>
            </a:r>
          </a:p>
        </p:txBody>
      </p:sp>
      <p:pic>
        <p:nvPicPr>
          <p:cNvPr id="7170" name="Picture 2" descr="The Rocktopus - 3D model by daath on Thangs">
            <a:extLst>
              <a:ext uri="{FF2B5EF4-FFF2-40B4-BE49-F238E27FC236}">
                <a16:creationId xmlns:a16="http://schemas.microsoft.com/office/drawing/2014/main" id="{E2B72C26-55EE-B04A-C2B0-D59B0090D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65" y="2438464"/>
            <a:ext cx="4145804" cy="381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38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199B097-51E6-2069-A753-03C26894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Mostrar </a:t>
            </a:r>
            <a:br>
              <a:rPr lang="es-ES" dirty="0"/>
            </a:br>
            <a:r>
              <a:rPr lang="es-ES" dirty="0"/>
              <a:t>impresión 13</a:t>
            </a:r>
            <a:endParaRPr lang="es-AR" dirty="0"/>
          </a:p>
        </p:txBody>
      </p:sp>
      <p:pic>
        <p:nvPicPr>
          <p:cNvPr id="16386" name="Picture 2" descr="El origen del gato negro viral en TikTok con el que todos nos hemos  identificado - Infobae">
            <a:extLst>
              <a:ext uri="{FF2B5EF4-FFF2-40B4-BE49-F238E27FC236}">
                <a16:creationId xmlns:a16="http://schemas.microsoft.com/office/drawing/2014/main" id="{4011D0E7-D9FC-48A6-D96C-B38A6E8EE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82"/>
          <a:stretch/>
        </p:blipFill>
        <p:spPr bwMode="auto">
          <a:xfrm>
            <a:off x="7616872" y="653143"/>
            <a:ext cx="3892479" cy="491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609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D3874-785F-1EE0-9485-AB0D124C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Detalles</a:t>
            </a:r>
            <a:r>
              <a:rPr lang="en-US" dirty="0"/>
              <a:t> no se </a:t>
            </a:r>
            <a:r>
              <a:rPr lang="en-US" dirty="0" err="1"/>
              <a:t>imprimen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FB5DEE2-A786-E274-7C76-17E346D8D066}"/>
              </a:ext>
            </a:extLst>
          </p:cNvPr>
          <p:cNvSpPr txBox="1"/>
          <p:nvPr/>
        </p:nvSpPr>
        <p:spPr>
          <a:xfrm>
            <a:off x="7082460" y="2524429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1: Deshabilitada función de imprimir partes finas en Cura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A3F6E4D-4CAC-5F8A-900E-88E845AF32AC}"/>
              </a:ext>
            </a:extLst>
          </p:cNvPr>
          <p:cNvSpPr txBox="1"/>
          <p:nvPr/>
        </p:nvSpPr>
        <p:spPr>
          <a:xfrm>
            <a:off x="7082460" y="3777525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2: </a:t>
            </a:r>
            <a:r>
              <a:rPr lang="es-ES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Nozzle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 demasiado grande</a:t>
            </a:r>
            <a:endParaRPr lang="es-AR" sz="1800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E3E42FB-CDFA-1CE7-FDBE-4BD32A32C096}"/>
              </a:ext>
            </a:extLst>
          </p:cNvPr>
          <p:cNvSpPr txBox="1"/>
          <p:nvPr/>
        </p:nvSpPr>
        <p:spPr>
          <a:xfrm>
            <a:off x="7082461" y="4923883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3: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Diseño de pieza incorrecto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0F7FC34-8214-511F-144C-ED6A747508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71" b="4762"/>
          <a:stretch/>
        </p:blipFill>
        <p:spPr>
          <a:xfrm>
            <a:off x="1757191" y="2180516"/>
            <a:ext cx="3352349" cy="444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1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199B097-51E6-2069-A753-03C26894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Mostrar </a:t>
            </a:r>
            <a:br>
              <a:rPr lang="es-ES" dirty="0"/>
            </a:br>
            <a:r>
              <a:rPr lang="es-ES" dirty="0"/>
              <a:t>impresión 14</a:t>
            </a:r>
            <a:endParaRPr lang="es-AR" dirty="0"/>
          </a:p>
        </p:txBody>
      </p:sp>
      <p:pic>
        <p:nvPicPr>
          <p:cNvPr id="15362" name="Picture 2" descr="Protagonista del meme en la mesa tiene cuenta de Instagram">
            <a:extLst>
              <a:ext uri="{FF2B5EF4-FFF2-40B4-BE49-F238E27FC236}">
                <a16:creationId xmlns:a16="http://schemas.microsoft.com/office/drawing/2014/main" id="{86DF76CF-FF55-6F3D-58BC-B3AACB212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45" y="1147665"/>
            <a:ext cx="3404118" cy="340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018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D3874-785F-1EE0-9485-AB0D124C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Grietas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capa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FB5DEE2-A786-E274-7C76-17E346D8D066}"/>
              </a:ext>
            </a:extLst>
          </p:cNvPr>
          <p:cNvSpPr txBox="1"/>
          <p:nvPr/>
        </p:nvSpPr>
        <p:spPr>
          <a:xfrm>
            <a:off x="7082462" y="2354168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1: Altura de la primera capa muy elevada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A3F6E4D-4CAC-5F8A-900E-88E845AF32AC}"/>
              </a:ext>
            </a:extLst>
          </p:cNvPr>
          <p:cNvSpPr txBox="1"/>
          <p:nvPr/>
        </p:nvSpPr>
        <p:spPr>
          <a:xfrm>
            <a:off x="7082460" y="3613863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2: Temperatura de la primera capa demasiado elevada</a:t>
            </a:r>
            <a:endParaRPr lang="es-AR" sz="1800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E3E42FB-CDFA-1CE7-FDBE-4BD32A32C096}"/>
              </a:ext>
            </a:extLst>
          </p:cNvPr>
          <p:cNvSpPr txBox="1"/>
          <p:nvPr/>
        </p:nvSpPr>
        <p:spPr>
          <a:xfrm>
            <a:off x="7082461" y="4923883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3: </a:t>
            </a:r>
            <a:r>
              <a:rPr lang="es-AR" sz="1800" b="0" i="0" u="none" strike="noStrike" dirty="0" err="1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Lineas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de trazo demasiado juntas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0857E743-CB9A-10EC-9C6A-EEC42C5C6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404884"/>
            <a:ext cx="57340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91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199B097-51E6-2069-A753-03C26894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Mostrar </a:t>
            </a:r>
            <a:br>
              <a:rPr lang="es-ES" dirty="0"/>
            </a:br>
            <a:r>
              <a:rPr lang="es-ES" dirty="0"/>
              <a:t>impresión 3</a:t>
            </a:r>
            <a:endParaRPr lang="es-AR" dirty="0"/>
          </a:p>
        </p:txBody>
      </p:sp>
      <p:pic>
        <p:nvPicPr>
          <p:cNvPr id="2052" name="Picture 4" descr="Los mejores memes que dejó la reacción de Peso Pluma al show de Doja Cat en  los VMAs - Infobae">
            <a:extLst>
              <a:ext uri="{FF2B5EF4-FFF2-40B4-BE49-F238E27FC236}">
                <a16:creationId xmlns:a16="http://schemas.microsoft.com/office/drawing/2014/main" id="{375FCE33-EB91-FDE3-E5E1-BB3B52E68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" t="721"/>
          <a:stretch/>
        </p:blipFill>
        <p:spPr bwMode="auto">
          <a:xfrm>
            <a:off x="7240555" y="1129004"/>
            <a:ext cx="4514810" cy="395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633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D3874-785F-1EE0-9485-AB0D124C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 tornillo de la </a:t>
            </a:r>
            <a:r>
              <a:rPr lang="en-US" dirty="0" err="1"/>
              <a:t>cama</a:t>
            </a:r>
            <a:r>
              <a:rPr lang="en-US" dirty="0"/>
              <a:t> no se </a:t>
            </a:r>
            <a:r>
              <a:rPr lang="en-US" dirty="0" err="1"/>
              <a:t>afloja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FB5DEE2-A786-E274-7C76-17E346D8D066}"/>
              </a:ext>
            </a:extLst>
          </p:cNvPr>
          <p:cNvSpPr txBox="1"/>
          <p:nvPr/>
        </p:nvSpPr>
        <p:spPr>
          <a:xfrm>
            <a:off x="7258925" y="3668315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1: Final de carrera posicionado de manera incorrecta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FAD933F3-4023-617F-5766-10593D98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409646"/>
            <a:ext cx="57340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1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FD6B8D-7592-4162-31BE-817481A611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5288" y="2196560"/>
            <a:ext cx="4163627" cy="1468437"/>
          </a:xfrm>
        </p:spPr>
        <p:txBody>
          <a:bodyPr/>
          <a:lstStyle/>
          <a:p>
            <a:r>
              <a:rPr lang="en-US" dirty="0"/>
              <a:t>Fin del </a:t>
            </a:r>
            <a:r>
              <a:rPr lang="en-US" dirty="0" err="1"/>
              <a:t>curso</a:t>
            </a:r>
            <a:endParaRPr lang="es-AR" dirty="0"/>
          </a:p>
        </p:txBody>
      </p:sp>
      <p:pic>
        <p:nvPicPr>
          <p:cNvPr id="24578" name="Picture 2" descr="13 Cristiano siuuu in different Voices | Siuuu Meme - YouTube">
            <a:extLst>
              <a:ext uri="{FF2B5EF4-FFF2-40B4-BE49-F238E27FC236}">
                <a16:creationId xmlns:a16="http://schemas.microsoft.com/office/drawing/2014/main" id="{7A695008-0C20-BD0C-0E66-2DC284583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880" y="1393573"/>
            <a:ext cx="7007832" cy="394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027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80B09-7B86-1EEC-5799-C52700D4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Ghosting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CBB351F-A980-32D9-F373-2C098DDDB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670" y="2548541"/>
            <a:ext cx="5828328" cy="318512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3D9EF5D-5EC6-F376-7268-67F91661151D}"/>
              </a:ext>
            </a:extLst>
          </p:cNvPr>
          <p:cNvSpPr txBox="1"/>
          <p:nvPr/>
        </p:nvSpPr>
        <p:spPr>
          <a:xfrm>
            <a:off x="809998" y="2585470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1: Elevada velocidad</a:t>
            </a:r>
            <a:endParaRPr lang="es-AR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14E83C-0151-D8B5-80DF-B6CB9F8B9E29}"/>
              </a:ext>
            </a:extLst>
          </p:cNvPr>
          <p:cNvSpPr txBox="1"/>
          <p:nvPr/>
        </p:nvSpPr>
        <p:spPr>
          <a:xfrm>
            <a:off x="809997" y="3081137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2: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Elevada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aceleraci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es-AR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C55031-6661-52E2-FB15-56F903DB48B6}"/>
              </a:ext>
            </a:extLst>
          </p:cNvPr>
          <p:cNvSpPr txBox="1"/>
          <p:nvPr/>
        </p:nvSpPr>
        <p:spPr>
          <a:xfrm>
            <a:off x="809997" y="3576804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3: </a:t>
            </a:r>
            <a:r>
              <a:rPr lang="es-AR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Elevado </a:t>
            </a:r>
            <a:r>
              <a:rPr lang="es-AR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Jerk</a:t>
            </a:r>
            <a:endParaRPr lang="es-AR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9C20EA6-43AE-9D3E-9C57-4FDB21B8C6FE}"/>
              </a:ext>
            </a:extLst>
          </p:cNvPr>
          <p:cNvSpPr txBox="1"/>
          <p:nvPr/>
        </p:nvSpPr>
        <p:spPr>
          <a:xfrm>
            <a:off x="809997" y="4199039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4: </a:t>
            </a:r>
            <a:r>
              <a:rPr lang="es-AR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Excéntricas desajustadas</a:t>
            </a:r>
            <a:endParaRPr lang="es-AR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C63EFC9-A94A-16EA-0CAF-323425900F0C}"/>
              </a:ext>
            </a:extLst>
          </p:cNvPr>
          <p:cNvSpPr txBox="1"/>
          <p:nvPr/>
        </p:nvSpPr>
        <p:spPr>
          <a:xfrm>
            <a:off x="809997" y="4656504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5</a:t>
            </a:r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s-AR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Mal tensionado de correas</a:t>
            </a:r>
            <a:endParaRPr lang="es-AR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2575529-1639-175B-0691-BCBC59BC178B}"/>
              </a:ext>
            </a:extLst>
          </p:cNvPr>
          <p:cNvSpPr txBox="1"/>
          <p:nvPr/>
        </p:nvSpPr>
        <p:spPr>
          <a:xfrm>
            <a:off x="809997" y="5113968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</a:t>
            </a:r>
            <a:r>
              <a:rPr lang="es-ES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6</a:t>
            </a:r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s-AR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Hotend</a:t>
            </a:r>
            <a:r>
              <a:rPr lang="es-AR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</a:rPr>
              <a:t> desajustado</a:t>
            </a:r>
            <a:endParaRPr lang="es-AR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92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199B097-51E6-2069-A753-03C26894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Mostrar </a:t>
            </a:r>
            <a:br>
              <a:rPr lang="es-ES" dirty="0"/>
            </a:br>
            <a:r>
              <a:rPr lang="es-ES" dirty="0"/>
              <a:t>impresión 1 y 2</a:t>
            </a:r>
            <a:endParaRPr lang="es-AR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DDD8A72-CAEE-530D-F180-0D4DE248F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1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a = 1000 mm/s^2  y  jerk = 20</a:t>
            </a:r>
          </a:p>
          <a:p>
            <a:r>
              <a:rPr lang="en-US" dirty="0">
                <a:sym typeface="Wingdings" panose="05000000000000000000" pitchFamily="2" charset="2"/>
              </a:rPr>
              <a:t>2  a = 500 mm/s^2  y  jerk = 8</a:t>
            </a:r>
            <a:endParaRPr lang="es-AR" dirty="0"/>
          </a:p>
        </p:txBody>
      </p:sp>
      <p:pic>
        <p:nvPicPr>
          <p:cNvPr id="1026" name="Picture 2" descr="Fotogalería: los 20 memes más famosos de internet">
            <a:extLst>
              <a:ext uri="{FF2B5EF4-FFF2-40B4-BE49-F238E27FC236}">
                <a16:creationId xmlns:a16="http://schemas.microsoft.com/office/drawing/2014/main" id="{2804CC8D-305E-4F55-DF42-7DFEDB5B7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671" y="1014024"/>
            <a:ext cx="480060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446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80B8CF-CC4C-616A-E6F7-135CFA179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Extrusi</a:t>
            </a:r>
            <a:r>
              <a:rPr lang="es-ES" dirty="0" err="1"/>
              <a:t>ó</a:t>
            </a:r>
            <a:r>
              <a:rPr lang="en-US" dirty="0"/>
              <a:t>n de poco </a:t>
            </a:r>
            <a:r>
              <a:rPr lang="en-US" dirty="0" err="1"/>
              <a:t>plástico</a:t>
            </a:r>
            <a:endParaRPr lang="es-AR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1D03467-F50E-26DC-28E5-62C93D0D1B24}"/>
              </a:ext>
            </a:extLst>
          </p:cNvPr>
          <p:cNvSpPr txBox="1"/>
          <p:nvPr/>
        </p:nvSpPr>
        <p:spPr>
          <a:xfrm>
            <a:off x="810000" y="2789853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1: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Diámetro incorrecto de filamento</a:t>
            </a:r>
            <a:endParaRPr lang="es-AR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DA83D93-FFD8-77C6-E0EF-56D28ACC469D}"/>
              </a:ext>
            </a:extLst>
          </p:cNvPr>
          <p:cNvSpPr txBox="1"/>
          <p:nvPr/>
        </p:nvSpPr>
        <p:spPr>
          <a:xfrm>
            <a:off x="809999" y="3588584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2: Bajo multiplicador del extrusor (Flow)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3D132C4-B551-1B9B-E4C6-991056303377}"/>
              </a:ext>
            </a:extLst>
          </p:cNvPr>
          <p:cNvSpPr txBox="1"/>
          <p:nvPr/>
        </p:nvSpPr>
        <p:spPr>
          <a:xfrm>
            <a:off x="809999" y="4361250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3: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Temperatura y refrigeración</a:t>
            </a:r>
            <a:endParaRPr lang="es-AR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D055AE-A6B2-9C5F-117E-B3161D133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007" y="2325152"/>
            <a:ext cx="57340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32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199B097-51E6-2069-A753-03C268947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Mostrar </a:t>
            </a:r>
            <a:br>
              <a:rPr lang="es-ES" dirty="0"/>
            </a:br>
            <a:r>
              <a:rPr lang="es-ES" dirty="0"/>
              <a:t>impresión 4</a:t>
            </a:r>
            <a:endParaRPr lang="es-AR" dirty="0"/>
          </a:p>
        </p:txBody>
      </p:sp>
      <p:pic>
        <p:nvPicPr>
          <p:cNvPr id="3074" name="Picture 2" descr="El desagradable ingrediente secreto de Ibaka para triunfar en la NBA -  Urbanian">
            <a:extLst>
              <a:ext uri="{FF2B5EF4-FFF2-40B4-BE49-F238E27FC236}">
                <a16:creationId xmlns:a16="http://schemas.microsoft.com/office/drawing/2014/main" id="{F7AE7077-12C4-5AB6-FC25-A1BE99E84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127" y="773646"/>
            <a:ext cx="4189477" cy="438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C6C0EC-2832-3B6D-C090-808F77764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35333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80B8CF-CC4C-616A-E6F7-135CFA179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Demasiado plástico</a:t>
            </a:r>
            <a:endParaRPr lang="es-AR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1D03467-F50E-26DC-28E5-62C93D0D1B24}"/>
              </a:ext>
            </a:extLst>
          </p:cNvPr>
          <p:cNvSpPr txBox="1"/>
          <p:nvPr/>
        </p:nvSpPr>
        <p:spPr>
          <a:xfrm>
            <a:off x="7162673" y="2902148"/>
            <a:ext cx="396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1: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Extrusión de mucho plástico (Flow)</a:t>
            </a:r>
            <a:endParaRPr lang="es-AR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DA83D93-FFD8-77C6-E0EF-56D28ACC469D}"/>
              </a:ext>
            </a:extLst>
          </p:cNvPr>
          <p:cNvSpPr txBox="1"/>
          <p:nvPr/>
        </p:nvSpPr>
        <p:spPr>
          <a:xfrm>
            <a:off x="7162672" y="3826346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2: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Refrigeración poco efectiva</a:t>
            </a:r>
            <a:endParaRPr lang="es-ES" sz="1800" b="0" i="0" u="none" strike="noStrike" dirty="0"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3D132C4-B551-1B9B-E4C6-991056303377}"/>
              </a:ext>
            </a:extLst>
          </p:cNvPr>
          <p:cNvSpPr txBox="1"/>
          <p:nvPr/>
        </p:nvSpPr>
        <p:spPr>
          <a:xfrm>
            <a:off x="7162672" y="4473545"/>
            <a:ext cx="396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Causa 3: </a:t>
            </a:r>
            <a:r>
              <a:rPr lang="es-AR" sz="18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Capa muy pequeña</a:t>
            </a:r>
            <a:endParaRPr lang="es-AR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A652F16-FCC9-1E00-C966-DFCE1D5E5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02" y="2221747"/>
            <a:ext cx="57340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23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333</TotalTime>
  <Words>812</Words>
  <Application>Microsoft Office PowerPoint</Application>
  <PresentationFormat>Panorámica</PresentationFormat>
  <Paragraphs>121</Paragraphs>
  <Slides>41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5" baseType="lpstr">
      <vt:lpstr>Arial</vt:lpstr>
      <vt:lpstr>Century Gothic</vt:lpstr>
      <vt:lpstr>Wingdings 2</vt:lpstr>
      <vt:lpstr>Citable</vt:lpstr>
      <vt:lpstr>ERRORES DE IMPRESION</vt:lpstr>
      <vt:lpstr>Al inicio de la impresión no extruye</vt:lpstr>
      <vt:lpstr>La primera capa no se pega a la base</vt:lpstr>
      <vt:lpstr>Mostrar  impresión 3</vt:lpstr>
      <vt:lpstr>Ghosting</vt:lpstr>
      <vt:lpstr>Mostrar  impresión 1 y 2</vt:lpstr>
      <vt:lpstr>Extrusión de poco plástico</vt:lpstr>
      <vt:lpstr>Mostrar  impresión 4</vt:lpstr>
      <vt:lpstr>Demasiado plástico</vt:lpstr>
      <vt:lpstr>Mostrar  impresión 5</vt:lpstr>
      <vt:lpstr>Huecos en la cara superior de las impresiones</vt:lpstr>
      <vt:lpstr>Mostrar  impresión 6</vt:lpstr>
      <vt:lpstr>Hilos</vt:lpstr>
      <vt:lpstr>Mostrar  impresión 7</vt:lpstr>
      <vt:lpstr>Sobrecalentamiento</vt:lpstr>
      <vt:lpstr>Mostrar  impresión 8</vt:lpstr>
      <vt:lpstr>Desplazamiento de capas</vt:lpstr>
      <vt:lpstr>Mostrar  impresión 9</vt:lpstr>
      <vt:lpstr>Filamento mordido</vt:lpstr>
      <vt:lpstr>Atasco del extrusor</vt:lpstr>
      <vt:lpstr>Deja de extruir plástico a media impresión</vt:lpstr>
      <vt:lpstr>Mostrar  impresión 10</vt:lpstr>
      <vt:lpstr>No hace correctamente el relleno</vt:lpstr>
      <vt:lpstr>Borrones de plástico en la pieza</vt:lpstr>
      <vt:lpstr>Huecos entre el relleno y la superficie exterior</vt:lpstr>
      <vt:lpstr>Warping</vt:lpstr>
      <vt:lpstr>Mostrar  impresión 11</vt:lpstr>
      <vt:lpstr>Cicatrices en la capa superior</vt:lpstr>
      <vt:lpstr>Ondulaciones en los laterales de la pieza</vt:lpstr>
      <vt:lpstr>Desajuste en la impresión</vt:lpstr>
      <vt:lpstr>Falta de relleno en paredes</vt:lpstr>
      <vt:lpstr>Separación de capas</vt:lpstr>
      <vt:lpstr>Mostrar  impresión 12</vt:lpstr>
      <vt:lpstr>Exceso de plástico en forma de gota</vt:lpstr>
      <vt:lpstr>Quedó pegada la pieza articulada</vt:lpstr>
      <vt:lpstr>Mostrar  impresión 13</vt:lpstr>
      <vt:lpstr>Detalles no se imprimen</vt:lpstr>
      <vt:lpstr>Mostrar  impresión 14</vt:lpstr>
      <vt:lpstr>Grietas en la primera capa</vt:lpstr>
      <vt:lpstr>El tornillo de la cama no se afloja</vt:lpstr>
      <vt:lpstr>Fin del curso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ERRORES DE IMPRESION</dc:title>
  <dc:creator>Renzo Tassara</dc:creator>
  <cp:lastModifiedBy>Renzo Tassara</cp:lastModifiedBy>
  <cp:revision>3</cp:revision>
  <dcterms:created xsi:type="dcterms:W3CDTF">2023-06-08T01:51:55Z</dcterms:created>
  <dcterms:modified xsi:type="dcterms:W3CDTF">2023-10-06T02:59:38Z</dcterms:modified>
</cp:coreProperties>
</file>